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4" r:id="rId5"/>
    <p:sldId id="258" r:id="rId6"/>
    <p:sldId id="263" r:id="rId7"/>
    <p:sldId id="265" r:id="rId8"/>
    <p:sldId id="261" r:id="rId9"/>
    <p:sldId id="266" r:id="rId10"/>
    <p:sldId id="259" r:id="rId11"/>
    <p:sldId id="267" r:id="rId12"/>
    <p:sldId id="26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3513A3-9D12-4413-BAAE-013B515B8C55}" type="datetimeFigureOut">
              <a:rPr lang="en-US" smtClean="0"/>
              <a:pPr/>
              <a:t>11/4/2010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CD01F1-BA39-461C-BA20-D396F15915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of </a:t>
            </a:r>
            <a:r>
              <a:rPr lang="en-US" dirty="0" err="1" smtClean="0"/>
              <a:t>gilgamesh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“The secret cause of all suffering is mortality itself, which is the prime condition of life. It cannot be denied if life is to be affirmed.”</a:t>
            </a:r>
          </a:p>
          <a:p>
            <a:pPr lvl="2"/>
            <a:r>
              <a:rPr lang="en-US" dirty="0" smtClean="0"/>
              <a:t>*Joseph Campbell</a:t>
            </a:r>
            <a:endParaRPr lang="en-US" dirty="0"/>
          </a:p>
        </p:txBody>
      </p:sp>
      <p:pic>
        <p:nvPicPr>
          <p:cNvPr id="6" name="Picture 5" descr="gilgame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10000"/>
            <a:ext cx="2324100" cy="284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epic of </a:t>
            </a:r>
            <a:r>
              <a:rPr lang="en-US" dirty="0" err="1" smtClean="0"/>
              <a:t>gilgamesh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4,000 years old – Sumerian – discovered in 1853</a:t>
            </a:r>
          </a:p>
          <a:p>
            <a:pPr>
              <a:buNone/>
            </a:pPr>
            <a:r>
              <a:rPr lang="en-US" dirty="0" smtClean="0"/>
              <a:t>12 surviving tablets.</a:t>
            </a:r>
          </a:p>
          <a:p>
            <a:endParaRPr lang="en-US" dirty="0" smtClean="0"/>
          </a:p>
          <a:p>
            <a:r>
              <a:rPr lang="en-US" dirty="0" smtClean="0"/>
              <a:t>2. Gilgamesh – “he who saw the abyss”</a:t>
            </a:r>
          </a:p>
          <a:p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Utnapishtim</a:t>
            </a:r>
            <a:r>
              <a:rPr lang="en-US" dirty="0" smtClean="0"/>
              <a:t> – “finder of life”</a:t>
            </a:r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Enkidu</a:t>
            </a:r>
            <a:r>
              <a:rPr lang="en-US" dirty="0" smtClean="0"/>
              <a:t> – Gilgamesh’s trusty sidekick, but not initially – “natural man”</a:t>
            </a:r>
          </a:p>
          <a:p>
            <a:endParaRPr lang="en-US" dirty="0" smtClean="0"/>
          </a:p>
          <a:p>
            <a:r>
              <a:rPr lang="en-US" dirty="0" smtClean="0"/>
              <a:t>4.Ea – goddess of wisdom</a:t>
            </a:r>
          </a:p>
          <a:p>
            <a:endParaRPr lang="en-US" dirty="0" smtClean="0"/>
          </a:p>
          <a:p>
            <a:r>
              <a:rPr lang="en-US" dirty="0" smtClean="0"/>
              <a:t>5. Ishtar – Queen of heaven, goddess of love and war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….continued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Bull of Heaven/</a:t>
            </a:r>
            <a:r>
              <a:rPr lang="en-US" dirty="0" err="1" smtClean="0"/>
              <a:t>Humbaba</a:t>
            </a:r>
            <a:r>
              <a:rPr lang="en-US" dirty="0" smtClean="0"/>
              <a:t> – sent by Ishtar, considered by some scholars to be drought, by others to be earthquake</a:t>
            </a:r>
          </a:p>
          <a:p>
            <a:pPr>
              <a:buNone/>
            </a:pPr>
            <a:r>
              <a:rPr lang="en-US" dirty="0" smtClean="0"/>
              <a:t>	7. </a:t>
            </a:r>
            <a:r>
              <a:rPr lang="en-US" dirty="0" err="1" smtClean="0"/>
              <a:t>Siduri</a:t>
            </a:r>
            <a:r>
              <a:rPr lang="en-US" dirty="0" smtClean="0"/>
              <a:t> – “young woman” wine maker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ilgameshEnlarg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752600"/>
            <a:ext cx="6350000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in </a:t>
            </a:r>
            <a:r>
              <a:rPr lang="en-US" dirty="0" err="1" smtClean="0"/>
              <a:t>gilgamesh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man and god? </a:t>
            </a:r>
          </a:p>
          <a:p>
            <a:r>
              <a:rPr lang="en-US" dirty="0" smtClean="0"/>
              <a:t>What does it mean to be ‘human’?</a:t>
            </a:r>
          </a:p>
          <a:p>
            <a:r>
              <a:rPr lang="en-US" dirty="0" smtClean="0"/>
              <a:t>Does death render life </a:t>
            </a:r>
            <a:r>
              <a:rPr lang="en-US" dirty="0" err="1" smtClean="0"/>
              <a:t>meaningLESS</a:t>
            </a:r>
            <a:r>
              <a:rPr lang="en-US" dirty="0" smtClean="0"/>
              <a:t> or </a:t>
            </a:r>
            <a:r>
              <a:rPr lang="en-US" dirty="0" err="1" smtClean="0"/>
              <a:t>meaningFULL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an afterlife and what does it look like?</a:t>
            </a:r>
          </a:p>
          <a:p>
            <a:r>
              <a:rPr lang="en-US" dirty="0" smtClean="0"/>
              <a:t>What is friendship?</a:t>
            </a:r>
          </a:p>
          <a:p>
            <a:r>
              <a:rPr lang="en-US" dirty="0" smtClean="0"/>
              <a:t>What is man’s place in society?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Content Placeholder 3" descr="gilgamesh_louv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7632" y="1554163"/>
            <a:ext cx="1941135" cy="45259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“</a:t>
            </a:r>
            <a:r>
              <a:rPr lang="en-US" b="1" dirty="0" smtClean="0"/>
              <a:t>A long narrative poem </a:t>
            </a:r>
            <a:r>
              <a:rPr lang="en-US" dirty="0" smtClean="0"/>
              <a:t>in elevated style presenting </a:t>
            </a:r>
            <a:r>
              <a:rPr lang="en-US" b="1" dirty="0" smtClean="0"/>
              <a:t>characters of high position </a:t>
            </a:r>
            <a:r>
              <a:rPr lang="en-US" dirty="0" smtClean="0"/>
              <a:t>in a series of </a:t>
            </a:r>
            <a:r>
              <a:rPr lang="en-US" b="1" dirty="0" smtClean="0"/>
              <a:t>adventures</a:t>
            </a:r>
            <a:r>
              <a:rPr lang="en-US" dirty="0" smtClean="0"/>
              <a:t> which form an organic whole through their relation to a central figure of </a:t>
            </a:r>
            <a:r>
              <a:rPr lang="en-US" b="1" dirty="0" smtClean="0"/>
              <a:t>heroic</a:t>
            </a:r>
            <a:r>
              <a:rPr lang="en-US" dirty="0" smtClean="0"/>
              <a:t> proportions and through their development of episodes important to the history of a nation”</a:t>
            </a:r>
          </a:p>
          <a:p>
            <a:pPr>
              <a:buNone/>
            </a:pPr>
            <a:r>
              <a:rPr lang="en-US" dirty="0" smtClean="0"/>
              <a:t>YIKES! WHAT THE HECK IS THAT ALL ABOUT?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Epic: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important elements to this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b="1" dirty="0" smtClean="0"/>
              <a:t>style</a:t>
            </a:r>
            <a:r>
              <a:rPr lang="en-US" dirty="0" smtClean="0"/>
              <a:t>: in spite of its folk origins, the epic uses </a:t>
            </a:r>
            <a:r>
              <a:rPr lang="en-US" i="1" dirty="0" smtClean="0"/>
              <a:t>meter </a:t>
            </a:r>
            <a:r>
              <a:rPr lang="en-US" dirty="0" smtClean="0"/>
              <a:t>and intricate figures of speech. (POETRY)</a:t>
            </a:r>
          </a:p>
          <a:p>
            <a:r>
              <a:rPr lang="en-US" i="1" dirty="0" smtClean="0"/>
              <a:t>2</a:t>
            </a:r>
            <a:r>
              <a:rPr lang="en-US" b="1" dirty="0" smtClean="0"/>
              <a:t>. hero: </a:t>
            </a:r>
            <a:r>
              <a:rPr lang="en-US" dirty="0" smtClean="0"/>
              <a:t> hero is human, but almost superhuman in courage, strength, and greatness of character; savior of nation or race</a:t>
            </a:r>
          </a:p>
          <a:p>
            <a:r>
              <a:rPr lang="en-US" b="1" dirty="0" smtClean="0"/>
              <a:t>3. action: </a:t>
            </a:r>
            <a:r>
              <a:rPr lang="en-US" dirty="0" smtClean="0"/>
              <a:t>great wars; wide ranging over entire continents and even the heavens and “hell”; actions important historically to the nation and race; </a:t>
            </a:r>
          </a:p>
          <a:p>
            <a:r>
              <a:rPr lang="en-US" b="1" dirty="0" smtClean="0"/>
              <a:t>4. culture: </a:t>
            </a:r>
            <a:r>
              <a:rPr lang="en-US" dirty="0" smtClean="0"/>
              <a:t>values of the culture are transmitted</a:t>
            </a:r>
          </a:p>
          <a:p>
            <a:r>
              <a:rPr lang="en-US" dirty="0" smtClean="0"/>
              <a:t>through the epic action and hero.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Simpler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Epic: a long, narrative poem about the adventures of a hero that is important both historically and culturally to a nation or race. </a:t>
            </a:r>
            <a:endParaRPr lang="en-US" dirty="0"/>
          </a:p>
        </p:txBody>
      </p:sp>
      <p:pic>
        <p:nvPicPr>
          <p:cNvPr id="4" name="Picture 3" descr="gilgames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429000"/>
            <a:ext cx="1828800" cy="229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archetype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collectively inherited unconscious idea, pattern of thought, image, etc. </a:t>
            </a:r>
            <a:r>
              <a:rPr lang="en-US" i="1" dirty="0" smtClean="0"/>
              <a:t>universally </a:t>
            </a:r>
            <a:r>
              <a:rPr lang="en-US" dirty="0" smtClean="0"/>
              <a:t>present in individual psyches”</a:t>
            </a:r>
          </a:p>
          <a:p>
            <a:pPr>
              <a:buNone/>
            </a:pPr>
            <a:r>
              <a:rPr lang="en-US" dirty="0" smtClean="0"/>
              <a:t>Archetypes are meaningful to </a:t>
            </a:r>
          </a:p>
          <a:p>
            <a:pPr>
              <a:buNone/>
            </a:pPr>
            <a:r>
              <a:rPr lang="en-US" b="1" i="1" dirty="0" smtClean="0"/>
              <a:t>ALL</a:t>
            </a:r>
            <a:r>
              <a:rPr lang="en-US" b="1" dirty="0" smtClean="0"/>
              <a:t> </a:t>
            </a:r>
            <a:r>
              <a:rPr lang="en-US" dirty="0" smtClean="0"/>
              <a:t>people; they reveal profound</a:t>
            </a:r>
          </a:p>
          <a:p>
            <a:pPr>
              <a:buNone/>
            </a:pPr>
            <a:r>
              <a:rPr lang="en-US" dirty="0" smtClean="0"/>
              <a:t>aspects of human experience, </a:t>
            </a:r>
          </a:p>
          <a:p>
            <a:pPr>
              <a:buNone/>
            </a:pPr>
            <a:r>
              <a:rPr lang="en-US" dirty="0" smtClean="0"/>
              <a:t>fundamental facts of our existence:</a:t>
            </a:r>
          </a:p>
          <a:p>
            <a:pPr>
              <a:buNone/>
            </a:pPr>
            <a:r>
              <a:rPr lang="en-US" dirty="0" smtClean="0"/>
              <a:t>like birth, growing up, love, death, struggle.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ab_gilgames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2514600"/>
            <a:ext cx="2857500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Archetypes: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Archetypal themes</a:t>
            </a:r>
            <a:r>
              <a:rPr lang="en-US" dirty="0" smtClean="0"/>
              <a:t>: loss of innocence/innocence to experience; death/rebirth; redemption; descent into the abyss; search for identity</a:t>
            </a:r>
          </a:p>
          <a:p>
            <a:r>
              <a:rPr lang="en-US" b="1" dirty="0" smtClean="0"/>
              <a:t>Archetypal characters</a:t>
            </a:r>
            <a:r>
              <a:rPr lang="en-US" dirty="0" smtClean="0"/>
              <a:t>: hero, fool, Don Juan, wise man, femme fatale, traitor,  rebel, martyr</a:t>
            </a:r>
          </a:p>
          <a:p>
            <a:r>
              <a:rPr lang="en-US" b="1" dirty="0" smtClean="0"/>
              <a:t>Archetypal symbols</a:t>
            </a:r>
            <a:r>
              <a:rPr lang="en-US" dirty="0" smtClean="0"/>
              <a:t>: snake, lion, eagle, water, fire, garden, trees, light/dark, water/desert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these?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down 3 ontological questions: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– Archetypal plot/theme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archetypal plot structure takes the hero on a journey which moves him from ignorance to knowledge and/or  innocence to experience.</a:t>
            </a:r>
          </a:p>
          <a:p>
            <a:r>
              <a:rPr lang="en-US" dirty="0" smtClean="0"/>
              <a:t>I. Separation or  departure</a:t>
            </a:r>
          </a:p>
          <a:p>
            <a:pPr lvl="1"/>
            <a:r>
              <a:rPr lang="en-US" dirty="0" smtClean="0"/>
              <a:t>A. call to adventure</a:t>
            </a:r>
          </a:p>
          <a:p>
            <a:pPr lvl="1"/>
            <a:r>
              <a:rPr lang="en-US" dirty="0" smtClean="0"/>
              <a:t>B. supernatural aid</a:t>
            </a:r>
          </a:p>
          <a:p>
            <a:pPr lvl="1"/>
            <a:r>
              <a:rPr lang="en-US" dirty="0" smtClean="0"/>
              <a:t>C. crossing </a:t>
            </a:r>
            <a:r>
              <a:rPr lang="en-US" smtClean="0"/>
              <a:t>the </a:t>
            </a:r>
            <a:r>
              <a:rPr lang="en-US" smtClean="0"/>
              <a:t>threshold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 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II. Trials and victories of Initiation</a:t>
            </a:r>
          </a:p>
          <a:p>
            <a:pPr lvl="1"/>
            <a:r>
              <a:rPr lang="en-US" dirty="0" smtClean="0"/>
              <a:t>A. trials and dangers</a:t>
            </a:r>
          </a:p>
          <a:p>
            <a:pPr lvl="1"/>
            <a:r>
              <a:rPr lang="en-US" dirty="0" smtClean="0"/>
              <a:t>B. Ultimate victory – realization of quest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III. Return to society</a:t>
            </a:r>
          </a:p>
          <a:p>
            <a:pPr lvl="1">
              <a:buNone/>
            </a:pPr>
            <a:r>
              <a:rPr lang="en-US" dirty="0" smtClean="0"/>
              <a:t>	Hero regenerates society as a whole physically, morally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248</TotalTime>
  <Words>591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Epic of gilgamesh</vt:lpstr>
      <vt:lpstr>Definition of Epic:</vt:lpstr>
      <vt:lpstr>4 important elements to this definition</vt:lpstr>
      <vt:lpstr>Simpler definition:</vt:lpstr>
      <vt:lpstr>Definition of archetype</vt:lpstr>
      <vt:lpstr>Archetypes:  </vt:lpstr>
      <vt:lpstr>Ontological questions</vt:lpstr>
      <vt:lpstr>The Quest – Archetypal plot/theme</vt:lpstr>
      <vt:lpstr>The quest  - continued</vt:lpstr>
      <vt:lpstr>About the epic of gilgamesh….</vt:lpstr>
      <vt:lpstr>….continued stuff</vt:lpstr>
      <vt:lpstr>Slide 12</vt:lpstr>
      <vt:lpstr>Themes in gilgamesh</vt:lpstr>
      <vt:lpstr>The end</vt:lpstr>
    </vt:vector>
  </TitlesOfParts>
  <Company>Marengo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 of gilgamesh</dc:title>
  <dc:creator>zarnikowp</dc:creator>
  <cp:lastModifiedBy>David A. McCafferty</cp:lastModifiedBy>
  <cp:revision>25</cp:revision>
  <dcterms:created xsi:type="dcterms:W3CDTF">2010-10-28T20:23:27Z</dcterms:created>
  <dcterms:modified xsi:type="dcterms:W3CDTF">2010-11-04T16:00:38Z</dcterms:modified>
</cp:coreProperties>
</file>